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48" r:id="rId2"/>
    <p:sldMasterId id="2147483711" r:id="rId3"/>
    <p:sldMasterId id="2147483716" r:id="rId4"/>
  </p:sldMasterIdLst>
  <p:notesMasterIdLst>
    <p:notesMasterId r:id="rId15"/>
  </p:notesMasterIdLst>
  <p:handoutMasterIdLst>
    <p:handoutMasterId r:id="rId16"/>
  </p:handoutMasterIdLst>
  <p:sldIdLst>
    <p:sldId id="265" r:id="rId5"/>
    <p:sldId id="580" r:id="rId6"/>
    <p:sldId id="577" r:id="rId7"/>
    <p:sldId id="584" r:id="rId8"/>
    <p:sldId id="585" r:id="rId9"/>
    <p:sldId id="583" r:id="rId10"/>
    <p:sldId id="587" r:id="rId11"/>
    <p:sldId id="588" r:id="rId12"/>
    <p:sldId id="581" r:id="rId13"/>
    <p:sldId id="562" r:id="rId14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889" autoAdjust="0"/>
  </p:normalViewPr>
  <p:slideViewPr>
    <p:cSldViewPr snapToGrid="0">
      <p:cViewPr>
        <p:scale>
          <a:sx n="76" d="100"/>
          <a:sy n="76" d="100"/>
        </p:scale>
        <p:origin x="-504" y="-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316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45B4A3-2EE8-42C3-8BFA-AAABC4102BDB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E741D7-BD87-4D14-8D1B-686A8B9F2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644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9472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0C06506-0DA8-4550-84BA-E5F039C138B3}" type="slidenum">
              <a:rPr lang="en-US" sz="1200">
                <a:ea typeface="ＭＳ Ｐゴシック"/>
                <a:cs typeface="ＭＳ Ｐゴシック"/>
              </a:rPr>
              <a:pPr/>
              <a:t>6</a:t>
            </a:fld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62188" y="512763"/>
            <a:ext cx="4572000" cy="25717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icwc-aral.uz/index.htm" TargetMode="External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4"/>
          </p:nvPr>
        </p:nvSpPr>
        <p:spPr>
          <a:xfrm>
            <a:off x="2047875" y="1588168"/>
            <a:ext cx="8115300" cy="977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 smtClean="0"/>
              <a:t>Образец текста</a:t>
            </a:r>
          </a:p>
          <a:p>
            <a:pPr lvl="1"/>
            <a:r>
              <a:rPr lang="en-US" noProof="0" dirty="0" smtClean="0"/>
              <a:t>Второй уровень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8118" y="2702651"/>
            <a:ext cx="8114951" cy="342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DAE2-815A-4942-AB9F-4BF3EA46DC04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C12-0176-4550-8610-C03538EEC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5B7E-7402-4EEA-A28E-B0B76EC500E7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8B4A-F8D7-411A-A67F-64192CF34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7CC1-D8E7-47DC-BD87-F19D3824BF6D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D3E0-DB21-4490-B4F4-AC3B6A89E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7584-12E0-4CF9-98D2-80A17C392BBB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7420-FFF1-4FBD-826A-BE45CC8D1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7B6F-0E6C-42AF-A5CF-BE7F84DF7440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A751-D2EB-473E-AF7A-5FED12137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915D-3958-4780-8313-F40C122E0614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AADA-8485-47B2-93AB-3EF4A0EFA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AED0-AD1D-48A9-9313-F58055B53490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16C8-20EC-4948-9A0F-3B9560600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3210-38C1-43AC-9B77-8C6078E6C5B6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1523-1AE5-4542-8327-A581C19C0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6B05-1C02-4B86-BC5C-C98143A33B01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FFF6-0E87-429A-A7EF-231C1F854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E3D7-3AA3-4B55-9A2D-BE46C1443C1C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C12A-832F-4B7C-87B8-F277A9D86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7261" y="1581875"/>
            <a:ext cx="8114951" cy="45442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68E8-B5CA-4C10-9506-A69A346573A9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D011-7A54-49E5-AD37-114B6B7FE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8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9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4552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C5AA-CBD5-4BB2-A11F-DC8CF90F4BFE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672D-913C-45F4-9F77-738E8065E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5254-E8CF-47F1-8929-C1AA3BBFF6FC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5BF3-1910-4122-A333-76A1DF04A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EAD51-B280-48DD-8D6F-A08D02BDA44D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C7539-EC5A-444B-9847-30EC0E417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9264-E42C-483E-8A93-4803E53FDB36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C58B3-1AC5-409F-A5C9-DD7F72228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E5BAC-8498-44E3-A79A-937E1680CC85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A9E2-3E18-4DCB-983E-0F98AADD6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33EF-8A37-4358-8FE5-E4FB3D164750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4525-3FE4-4374-B891-8681F260F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EF84-CD9C-425D-8D9F-94D64CD0312E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40CE-D72B-476D-8C89-8375C5EBA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7B3F5-17B3-418B-BCEF-7F489B1E592E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38E4-2EDF-417C-89F4-8C5E5D0E7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8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9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D96B-1C09-40CC-BAD7-73489D2F7FB7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3ADC-4B6D-4A74-849F-F13B6941F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20112-9E46-46E1-8C5B-E6BE8998424A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1E30-C8CB-41EE-BEBD-D7B87E777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52B2-475A-4A2C-837F-1B5809C35E1D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EB35-8D51-446E-9DD6-2777D9BDD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93675" y="1556792"/>
            <a:ext cx="4092575" cy="468052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http://cawater-info.net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3500" y="134938"/>
            <a:ext cx="1651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http://cawater-info.net</a:t>
            </a:r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http://cawater-info.net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2.xml"/><Relationship Id="rId5" Type="http://schemas.openxmlformats.org/officeDocument/2006/relationships/hyperlink" Target="http://www.icwc-aral.uz/index.htm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/>
          </p:cNvSpPr>
          <p:nvPr userDrawn="1"/>
        </p:nvSpPr>
        <p:spPr bwMode="auto">
          <a:xfrm>
            <a:off x="2762250" y="6629400"/>
            <a:ext cx="66675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Date Placeholder 3"/>
          <p:cNvSpPr>
            <a:spLocks/>
          </p:cNvSpPr>
          <p:nvPr userDrawn="1"/>
        </p:nvSpPr>
        <p:spPr bwMode="auto">
          <a:xfrm>
            <a:off x="25400" y="6629400"/>
            <a:ext cx="2628900" cy="22860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Date Placeholder 3"/>
          <p:cNvSpPr>
            <a:spLocks/>
          </p:cNvSpPr>
          <p:nvPr userDrawn="1"/>
        </p:nvSpPr>
        <p:spPr bwMode="auto">
          <a:xfrm>
            <a:off x="9537700" y="6629400"/>
            <a:ext cx="2628900" cy="22860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49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8" descr="logo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3850" y="290513"/>
            <a:ext cx="1390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0805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66FF"/>
                </a:solidFill>
                <a:latin typeface="Garamond" pitchFamily="18" charset="0"/>
              </a:defRPr>
            </a:lvl1pPr>
          </a:lstStyle>
          <a:p>
            <a:r>
              <a:rPr lang="en-US"/>
              <a:t>http://cawater-info.net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0" r:id="rId2"/>
    <p:sldLayoutId id="2147483725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9E51F9-F6AA-41EB-BBEC-C9502CFF7325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756AE0-BCDE-4CE9-956E-944A169F0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6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8023962-4732-4EB6-B2BA-8621DCCDCF7D}" type="datetimeFigureOut">
              <a:rPr lang="ru-RU"/>
              <a:pPr>
                <a:defRPr/>
              </a:pPr>
              <a:t>15/04/21</a:t>
            </a:fld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5A0A59-77F4-4EA2-AD3C-2ED1758E1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омер слайда 3"/>
          <p:cNvSpPr>
            <a:spLocks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66FF"/>
                </a:solidFill>
                <a:latin typeface="Garamond" pitchFamily="18" charset="0"/>
              </a:rPr>
              <a:t>http://cawater-info.net</a:t>
            </a:r>
            <a:endParaRPr lang="ru-RU">
              <a:solidFill>
                <a:srgbClr val="0066FF"/>
              </a:solidFill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water-info.net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ic.icwc-aral.u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9"/>
          <p:cNvSpPr>
            <a:spLocks noGrp="1"/>
          </p:cNvSpPr>
          <p:nvPr>
            <p:ph sz="quarter" idx="4294967295"/>
          </p:nvPr>
        </p:nvSpPr>
        <p:spPr bwMode="auto">
          <a:xfrm>
            <a:off x="388620" y="2630383"/>
            <a:ext cx="11555730" cy="1876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/>
              <a:t>Как </a:t>
            </a:r>
            <a:r>
              <a:rPr lang="ru-RU" sz="4000" b="1" dirty="0"/>
              <a:t>усилить </a:t>
            </a:r>
            <a:r>
              <a:rPr lang="ru-RU" sz="4000" b="1" dirty="0" smtClean="0"/>
              <a:t>работу МКВК</a:t>
            </a:r>
            <a:r>
              <a:rPr lang="en-GB" sz="4000" b="1" dirty="0" smtClean="0"/>
              <a:t> </a:t>
            </a:r>
            <a:r>
              <a:rPr lang="ru-RU" sz="4000" b="1" dirty="0" smtClean="0"/>
              <a:t>для реализации </a:t>
            </a:r>
            <a:r>
              <a:rPr lang="ru-RU" sz="4000" b="1" dirty="0"/>
              <a:t>принципов </a:t>
            </a:r>
            <a:r>
              <a:rPr lang="ru-RU" sz="4000" b="1" dirty="0" smtClean="0"/>
              <a:t>ИУВР?</a:t>
            </a:r>
            <a:endParaRPr lang="ru-RU" sz="4000" b="1" dirty="0">
              <a:solidFill>
                <a:srgbClr val="002060"/>
              </a:solidFill>
              <a:latin typeface="Corbel"/>
              <a:cs typeface="Corbe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821765" y="4809804"/>
            <a:ext cx="10578353" cy="104670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400" b="1" dirty="0" err="1" smtClean="0">
                <a:latin typeface="Corbel" pitchFamily="34" charset="0"/>
              </a:rPr>
              <a:t>Зиганшина</a:t>
            </a:r>
            <a:r>
              <a:rPr lang="ru-RU" sz="2400" b="1" dirty="0" smtClean="0">
                <a:latin typeface="Corbel" pitchFamily="34" charset="0"/>
              </a:rPr>
              <a:t> Д.Р.</a:t>
            </a:r>
          </a:p>
          <a:p>
            <a:pPr marL="0" indent="0" algn="ctr">
              <a:buNone/>
            </a:pPr>
            <a:r>
              <a:rPr lang="ru-RU" sz="2400" dirty="0" smtClean="0">
                <a:latin typeface="Corbel" pitchFamily="34" charset="0"/>
              </a:rPr>
              <a:t>Научно</a:t>
            </a:r>
            <a:r>
              <a:rPr lang="ru-RU" sz="2400" dirty="0" smtClean="0">
                <a:latin typeface="Corbel" pitchFamily="34" charset="0"/>
              </a:rPr>
              <a:t>-информационный центр Межгосударственной координационной водохозяйственной комиссии Центральной Азии</a:t>
            </a:r>
            <a:endParaRPr lang="en-US" sz="2000" dirty="0" smtClean="0">
              <a:latin typeface="Corbel" pitchFamily="34" charset="0"/>
            </a:endParaRPr>
          </a:p>
          <a:p>
            <a:pPr marL="0" indent="0" algn="ctr">
              <a:buNone/>
            </a:pPr>
            <a:endParaRPr lang="ru-RU" sz="2400" dirty="0">
              <a:latin typeface="Corbe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765" y="618211"/>
            <a:ext cx="1105646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 smtClean="0">
                <a:latin typeface="Corbel"/>
                <a:cs typeface="Corbel"/>
              </a:rPr>
              <a:t>Вода </a:t>
            </a:r>
            <a:r>
              <a:rPr lang="ru-RU" sz="2000" dirty="0">
                <a:latin typeface="Corbel"/>
                <a:cs typeface="Corbel"/>
              </a:rPr>
              <a:t>как движущая сила устойчивого восстановления: </a:t>
            </a:r>
            <a:r>
              <a:rPr lang="ru-RU" sz="2000" dirty="0" smtClean="0">
                <a:latin typeface="Corbel"/>
                <a:cs typeface="Corbel"/>
              </a:rPr>
              <a:t>экономические</a:t>
            </a:r>
            <a:r>
              <a:rPr lang="ru-RU" sz="2000" dirty="0">
                <a:latin typeface="Corbel"/>
                <a:cs typeface="Corbel"/>
              </a:rPr>
              <a:t>, институциональные и стратегические аспекты </a:t>
            </a:r>
            <a:r>
              <a:rPr lang="ru-RU" sz="2000" dirty="0" smtClean="0">
                <a:latin typeface="Corbel"/>
                <a:cs typeface="Corbel"/>
              </a:rPr>
              <a:t>управления </a:t>
            </a:r>
            <a:r>
              <a:rPr lang="ru-RU" sz="2000" dirty="0">
                <a:latin typeface="Corbel"/>
                <a:cs typeface="Corbel"/>
              </a:rPr>
              <a:t>водными ресурсами в Центральной Азии </a:t>
            </a:r>
            <a:endParaRPr lang="en-GB" sz="2000" dirty="0" smtClean="0">
              <a:latin typeface="Corbel"/>
              <a:cs typeface="Corbel"/>
            </a:endParaRPr>
          </a:p>
          <a:p>
            <a:pPr algn="ctr"/>
            <a:r>
              <a:rPr lang="ru-RU" sz="2000" dirty="0" smtClean="0">
                <a:latin typeface="Corbel"/>
                <a:cs typeface="Corbel"/>
              </a:rPr>
              <a:t>Вебинар-3 | 15 апреля 2021 </a:t>
            </a:r>
            <a:r>
              <a:rPr lang="ru-RU" sz="2000" dirty="0">
                <a:latin typeface="Corbel"/>
                <a:cs typeface="Corbel"/>
              </a:rPr>
              <a:t>г</a:t>
            </a:r>
            <a:endParaRPr lang="en-US" sz="2000" dirty="0">
              <a:latin typeface="Corbel"/>
              <a:cs typeface="Corbel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233" y="4369215"/>
            <a:ext cx="6223774" cy="9352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b="1" cap="small" dirty="0" smtClean="0">
                <a:solidFill>
                  <a:srgbClr val="002060"/>
                </a:solidFill>
                <a:latin typeface="Corbel" pitchFamily="34" charset="0"/>
                <a:ea typeface="+mn-ea"/>
                <a:cs typeface="+mn-cs"/>
              </a:rPr>
              <a:t>Спасибо за внимание</a:t>
            </a:r>
            <a:endParaRPr lang="ru-RU" sz="3000" b="1" cap="small" dirty="0">
              <a:solidFill>
                <a:srgbClr val="002060"/>
              </a:solidFill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919" y="5364224"/>
            <a:ext cx="6694702" cy="11838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US" dirty="0" smtClean="0">
                <a:latin typeface="Garamond" pitchFamily="18" charset="0"/>
              </a:rPr>
              <a:t>SIC ICWC website </a:t>
            </a:r>
            <a:r>
              <a:rPr lang="en-US" dirty="0" smtClean="0">
                <a:latin typeface="Garamond" pitchFamily="18" charset="0"/>
                <a:hlinkClick r:id="rId2"/>
              </a:rPr>
              <a:t>http://sic.icwc-aral.uz</a:t>
            </a:r>
            <a:endParaRPr lang="en-US" dirty="0" smtClean="0">
              <a:latin typeface="Garamond" pitchFamily="18" charset="0"/>
            </a:endParaRPr>
          </a:p>
          <a:p>
            <a:pPr algn="ctr">
              <a:buFont typeface="Arial" charset="0"/>
              <a:buNone/>
            </a:pPr>
            <a:r>
              <a:rPr lang="en-US" dirty="0" err="1" smtClean="0">
                <a:latin typeface="Garamond" pitchFamily="18" charset="0"/>
              </a:rPr>
              <a:t>CAWater</a:t>
            </a:r>
            <a:r>
              <a:rPr lang="en-US" dirty="0" smtClean="0">
                <a:latin typeface="Garamond" pitchFamily="18" charset="0"/>
              </a:rPr>
              <a:t>-Info portal </a:t>
            </a:r>
            <a:r>
              <a:rPr lang="en-US" dirty="0" smtClean="0">
                <a:latin typeface="Garamond" pitchFamily="18" charset="0"/>
                <a:hlinkClick r:id="rId3"/>
              </a:rPr>
              <a:t>http://cawater-info.net/</a:t>
            </a:r>
            <a:endParaRPr lang="ru-RU" dirty="0" smtClean="0">
              <a:latin typeface="Garamond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796"/>
          <a:stretch/>
        </p:blipFill>
        <p:spPr>
          <a:xfrm>
            <a:off x="570369" y="314498"/>
            <a:ext cx="2700677" cy="372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641" y="334525"/>
            <a:ext cx="2605104" cy="3709669"/>
          </a:xfrm>
          <a:prstGeom prst="rect">
            <a:avLst/>
          </a:prstGeom>
        </p:spPr>
      </p:pic>
      <p:pic>
        <p:nvPicPr>
          <p:cNvPr id="7" name="Рисунок 1" descr="F:\2_Work\Web-design\Running_Projects\CD2\cawater-info\expert-platform\i\kz-un7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30" y="1704758"/>
            <a:ext cx="1443355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25" y="1704754"/>
            <a:ext cx="1443355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096000" y="34362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Calibri"/>
                <a:cs typeface="Calibri"/>
              </a:rPr>
              <a:t>Исследование «Основные акценты и приоритеты выступлений стран Центральной Азии на общих прениях ГА ООН в период с 1992 по 2020 гг.»</a:t>
            </a:r>
            <a:endParaRPr lang="en-GB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10" name="Рисунок 2" descr="F:\2_Work\Web-design\Running_Projects\CD2\cawater-info\expert-platform\i\tj-un75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111" y="1704774"/>
            <a:ext cx="1443355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7" descr="F:\2_Work\Web-design\Running_Projects\CD2\cawater-info\expert-platform\i\tm-un75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168" y="3810428"/>
            <a:ext cx="1443355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9150774" y="3793716"/>
            <a:ext cx="1443355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81604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8334"/>
            <a:ext cx="10972800" cy="1143000"/>
          </a:xfrm>
        </p:spPr>
        <p:txBody>
          <a:bodyPr/>
          <a:lstStyle/>
          <a:p>
            <a:pPr algn="ctr"/>
            <a:r>
              <a:rPr lang="ru-RU" sz="3000" b="1" dirty="0" smtClean="0"/>
              <a:t>Выдержка из справочного документ </a:t>
            </a:r>
            <a:br>
              <a:rPr lang="ru-RU" sz="3000" b="1" dirty="0" smtClean="0"/>
            </a:br>
            <a:r>
              <a:rPr lang="ru-RU" sz="3000" b="1" dirty="0" smtClean="0"/>
              <a:t>третьего </a:t>
            </a:r>
            <a:r>
              <a:rPr lang="ru-RU" sz="3000" b="1" dirty="0" err="1" smtClean="0"/>
              <a:t>вебинара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22635"/>
            <a:ext cx="10972800" cy="3903528"/>
          </a:xfrm>
        </p:spPr>
        <p:txBody>
          <a:bodyPr/>
          <a:lstStyle/>
          <a:p>
            <a:pPr marL="0" indent="0">
              <a:buNone/>
            </a:pPr>
            <a:r>
              <a:rPr lang="ru-RU" sz="2200" i="1" dirty="0" smtClean="0"/>
              <a:t>«</a:t>
            </a:r>
            <a:r>
              <a:rPr lang="hu-HU" sz="2200" i="1" dirty="0" smtClean="0">
                <a:solidFill>
                  <a:srgbClr val="FF0000"/>
                </a:solidFill>
              </a:rPr>
              <a:t>БВО Амударьи </a:t>
            </a:r>
            <a:r>
              <a:rPr lang="hu-HU" sz="2200" i="1" dirty="0">
                <a:solidFill>
                  <a:srgbClr val="FF0000"/>
                </a:solidFill>
              </a:rPr>
              <a:t>и Сырдарьи </a:t>
            </a:r>
            <a:r>
              <a:rPr lang="hu-HU" sz="2200" i="1" dirty="0"/>
              <a:t>в настоящее время </a:t>
            </a:r>
            <a:r>
              <a:rPr lang="hu-HU" sz="2200" i="1" dirty="0">
                <a:solidFill>
                  <a:srgbClr val="FF0000"/>
                </a:solidFill>
              </a:rPr>
              <a:t>не функционируют</a:t>
            </a:r>
            <a:r>
              <a:rPr lang="hu-HU" sz="2200" i="1" dirty="0"/>
              <a:t>. У них нет мандата на эффективную реализацию ИУВР в этих речных бассейнах: «В компетенцию их исполнительных органов – БВО Амударьи и БВО Сырдарьи – полностью входят только </a:t>
            </a:r>
            <a:r>
              <a:rPr lang="hu-HU" sz="2200" i="1" dirty="0">
                <a:solidFill>
                  <a:srgbClr val="FF0000"/>
                </a:solidFill>
              </a:rPr>
              <a:t>части в среднем и нижнем течении Амударьи и часть в среднем течении Сырдарьи</a:t>
            </a:r>
            <a:r>
              <a:rPr lang="hu-HU" sz="2200" i="1" dirty="0"/>
              <a:t>. </a:t>
            </a:r>
            <a:r>
              <a:rPr lang="hu-HU" sz="2200" i="1" dirty="0">
                <a:solidFill>
                  <a:srgbClr val="FF0000"/>
                </a:solidFill>
              </a:rPr>
              <a:t>Поэтому МКВК </a:t>
            </a:r>
            <a:r>
              <a:rPr lang="hu-HU" sz="2200" i="1" dirty="0" smtClean="0">
                <a:solidFill>
                  <a:srgbClr val="FF0000"/>
                </a:solidFill>
              </a:rPr>
              <a:t>трудно </a:t>
            </a:r>
            <a:r>
              <a:rPr lang="hu-HU" sz="2200" i="1" dirty="0">
                <a:solidFill>
                  <a:srgbClr val="FF0000"/>
                </a:solidFill>
              </a:rPr>
              <a:t>предпринимать </a:t>
            </a:r>
            <a:r>
              <a:rPr lang="hu-HU" sz="2200" i="1" dirty="0"/>
              <a:t>какие-либо серьёзные действия в развитии сотрудничества по интегрированному управлению и защите водных ресурсов трансграничных речных бассейнов в регионе</a:t>
            </a:r>
            <a:r>
              <a:rPr lang="hu-HU" sz="2200" i="1" dirty="0" smtClean="0"/>
              <a:t>. Судя </a:t>
            </a:r>
            <a:r>
              <a:rPr lang="hu-HU" sz="2200" i="1" dirty="0"/>
              <a:t>по опыту последних десятилетий, очевидно, что </a:t>
            </a:r>
            <a:r>
              <a:rPr lang="hu-HU" sz="2200" i="1" dirty="0">
                <a:solidFill>
                  <a:srgbClr val="FF0000"/>
                </a:solidFill>
              </a:rPr>
              <a:t>БВО, представляя только водный сектор (орошаемое земледелие)</a:t>
            </a:r>
            <a:r>
              <a:rPr lang="hu-HU" sz="2200" i="1" dirty="0"/>
              <a:t>, неспособны эффективно выполнять даже свой </a:t>
            </a:r>
            <a:r>
              <a:rPr lang="hu-HU" sz="2200" i="1" dirty="0">
                <a:solidFill>
                  <a:srgbClr val="FF0000"/>
                </a:solidFill>
              </a:rPr>
              <a:t>узкопрофильный мандат по регулированию водотока</a:t>
            </a:r>
            <a:r>
              <a:rPr lang="hu-HU" sz="2200" i="1" dirty="0" smtClean="0"/>
              <a:t>.</a:t>
            </a:r>
            <a:r>
              <a:rPr lang="ru-RU" sz="2200" i="1" dirty="0" smtClean="0"/>
              <a:t>»</a:t>
            </a:r>
            <a:r>
              <a:rPr lang="hu-HU" sz="2200" i="1" dirty="0" smtClean="0"/>
              <a:t>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79552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dirty="0" smtClean="0"/>
              <a:t>Межгосударственная координационная водохозяйственная комиссия</a:t>
            </a:r>
            <a:endParaRPr lang="en-US" sz="3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7490" y="1834168"/>
            <a:ext cx="4929436" cy="4525963"/>
          </a:xfrm>
        </p:spPr>
        <p:txBody>
          <a:bodyPr/>
          <a:lstStyle/>
          <a:p>
            <a:r>
              <a:rPr lang="ru-RU" sz="2000" dirty="0" smtClean="0"/>
              <a:t>МКВК состоит из </a:t>
            </a:r>
            <a:r>
              <a:rPr lang="ru-RU" sz="2000" dirty="0"/>
              <a:t>первых руководителей </a:t>
            </a:r>
            <a:r>
              <a:rPr lang="ru-RU" sz="2000" dirty="0">
                <a:solidFill>
                  <a:srgbClr val="FF0000"/>
                </a:solidFill>
              </a:rPr>
              <a:t>водохозяйственных</a:t>
            </a:r>
            <a:r>
              <a:rPr lang="ru-RU" sz="2000" dirty="0"/>
              <a:t> </a:t>
            </a:r>
            <a:r>
              <a:rPr lang="ru-RU" sz="2000" dirty="0" smtClean="0"/>
              <a:t>организаций (Ст. 7)</a:t>
            </a:r>
          </a:p>
          <a:p>
            <a:r>
              <a:rPr lang="ru-RU" sz="2000" dirty="0" smtClean="0"/>
              <a:t>МКВК определяет водохозяйственную политику </a:t>
            </a:r>
            <a:r>
              <a:rPr lang="ru-RU" sz="2000" dirty="0"/>
              <a:t>в </a:t>
            </a:r>
            <a:r>
              <a:rPr lang="ru-RU" sz="2000" dirty="0" smtClean="0"/>
              <a:t>регионе и  разрабатывает ее </a:t>
            </a:r>
            <a:r>
              <a:rPr lang="ru-RU" sz="2000" dirty="0"/>
              <a:t>направлений </a:t>
            </a:r>
            <a:r>
              <a:rPr lang="ru-RU" sz="2000" dirty="0">
                <a:solidFill>
                  <a:srgbClr val="FF0000"/>
                </a:solidFill>
              </a:rPr>
              <a:t>с учетом нужд всех отраслей народного хозяйства, комплексного и рационального использования водных </a:t>
            </a:r>
            <a:r>
              <a:rPr lang="ru-RU" sz="2000" dirty="0" smtClean="0">
                <a:solidFill>
                  <a:srgbClr val="FF0000"/>
                </a:solidFill>
              </a:rPr>
              <a:t>ресурсов </a:t>
            </a:r>
            <a:r>
              <a:rPr lang="is-IS" sz="2000" dirty="0" smtClean="0"/>
              <a:t>…</a:t>
            </a:r>
            <a:r>
              <a:rPr lang="ru-RU" sz="2000" dirty="0" smtClean="0"/>
              <a:t> (Ст. 8)</a:t>
            </a:r>
            <a:endParaRPr lang="en-GB" sz="2000" dirty="0" smtClean="0"/>
          </a:p>
          <a:p>
            <a:r>
              <a:rPr lang="ru-RU" sz="2000" dirty="0"/>
              <a:t>БВО - </a:t>
            </a:r>
            <a:r>
              <a:rPr lang="ru-RU" sz="2000" dirty="0" smtClean="0">
                <a:solidFill>
                  <a:srgbClr val="FF0000"/>
                </a:solidFill>
              </a:rPr>
              <a:t>исполнительные </a:t>
            </a:r>
            <a:r>
              <a:rPr lang="ru-RU" sz="2000" dirty="0">
                <a:solidFill>
                  <a:srgbClr val="FF0000"/>
                </a:solidFill>
              </a:rPr>
              <a:t>и </a:t>
            </a:r>
            <a:r>
              <a:rPr lang="ru-RU" sz="2000" dirty="0" smtClean="0">
                <a:solidFill>
                  <a:srgbClr val="FF0000"/>
                </a:solidFill>
              </a:rPr>
              <a:t>контрольные</a:t>
            </a:r>
            <a:r>
              <a:rPr lang="ru-RU" sz="2000" dirty="0" smtClean="0"/>
              <a:t> органы МКВК – осуществляют оперативное управление и </a:t>
            </a:r>
            <a:r>
              <a:rPr lang="ru-RU" sz="2000" dirty="0" err="1" smtClean="0"/>
              <a:t>водораспределения</a:t>
            </a:r>
            <a:r>
              <a:rPr lang="ru-RU" sz="2000" dirty="0" smtClean="0"/>
              <a:t> </a:t>
            </a:r>
          </a:p>
          <a:p>
            <a:pPr lvl="1"/>
            <a:r>
              <a:rPr lang="ru-RU" sz="1600" dirty="0" smtClean="0"/>
              <a:t>Территориальный мандат действительно ограничен, но национальные ведомства осуществляют управление </a:t>
            </a:r>
            <a:r>
              <a:rPr lang="ru-RU" sz="1600" dirty="0" smtClean="0"/>
              <a:t>вне мандата БВО</a:t>
            </a:r>
            <a:endParaRPr lang="en-GB" sz="1600" dirty="0"/>
          </a:p>
          <a:p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65195" y="1800747"/>
            <a:ext cx="5932034" cy="45259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Министерство </a:t>
            </a:r>
            <a:r>
              <a:rPr lang="ru-RU" sz="2000" dirty="0" smtClean="0">
                <a:solidFill>
                  <a:srgbClr val="FF0000"/>
                </a:solidFill>
              </a:rPr>
              <a:t>экологии, геологии и природных ресурсов</a:t>
            </a:r>
            <a:r>
              <a:rPr lang="ru-RU" sz="2000" dirty="0" smtClean="0"/>
              <a:t> Республики Казахстан </a:t>
            </a:r>
            <a:r>
              <a:rPr lang="en-GB" sz="2000" dirty="0" smtClean="0"/>
              <a:t> (</a:t>
            </a:r>
            <a:r>
              <a:rPr lang="ru-RU" sz="2000" dirty="0" smtClean="0"/>
              <a:t>межотраслевая координация в области охраны окружающей среды и природопользования</a:t>
            </a:r>
            <a:r>
              <a:rPr lang="en-GB" sz="2000" dirty="0" smtClean="0"/>
              <a:t>)</a:t>
            </a:r>
            <a:r>
              <a:rPr lang="ru-RU" sz="2000" dirty="0" smtClean="0"/>
              <a:t> 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Государственное агентство </a:t>
            </a:r>
            <a:r>
              <a:rPr lang="ru-RU" sz="2000" dirty="0" smtClean="0">
                <a:solidFill>
                  <a:srgbClr val="FF0000"/>
                </a:solidFill>
              </a:rPr>
              <a:t>водных ресурсов </a:t>
            </a:r>
            <a:r>
              <a:rPr lang="ru-RU" sz="2000" dirty="0" smtClean="0"/>
              <a:t>в ведение Министерства сельского, водного хозяйства и развития регионов Кыргызской Республики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Министерство </a:t>
            </a:r>
            <a:r>
              <a:rPr lang="ru-RU" sz="2000" dirty="0" smtClean="0">
                <a:solidFill>
                  <a:srgbClr val="FF0000"/>
                </a:solidFill>
              </a:rPr>
              <a:t>энергетики и водных ресурсов </a:t>
            </a:r>
            <a:r>
              <a:rPr lang="ru-RU" sz="2000" dirty="0" smtClean="0"/>
              <a:t>Республики Таджикистан 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Государственный комитет </a:t>
            </a:r>
            <a:r>
              <a:rPr lang="ru-RU" sz="2000" dirty="0" smtClean="0">
                <a:solidFill>
                  <a:srgbClr val="FF0000"/>
                </a:solidFill>
              </a:rPr>
              <a:t>водного хозяйства </a:t>
            </a:r>
            <a:r>
              <a:rPr lang="ru-RU" sz="2000" dirty="0" smtClean="0"/>
              <a:t>Туркменистана 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Министерство </a:t>
            </a:r>
            <a:r>
              <a:rPr lang="bg-BG" sz="2000" dirty="0" smtClean="0">
                <a:solidFill>
                  <a:srgbClr val="FF0000"/>
                </a:solidFill>
              </a:rPr>
              <a:t>водного хозяйства </a:t>
            </a:r>
            <a:r>
              <a:rPr lang="bg-BG" sz="2000" dirty="0" smtClean="0"/>
              <a:t>Республики Узбекистан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US" sz="2000" dirty="0"/>
          </a:p>
        </p:txBody>
      </p:sp>
      <p:sp>
        <p:nvSpPr>
          <p:cNvPr id="2" name="Right Arrow 1"/>
          <p:cNvSpPr/>
          <p:nvPr/>
        </p:nvSpPr>
        <p:spPr>
          <a:xfrm>
            <a:off x="5180086" y="1988672"/>
            <a:ext cx="718528" cy="43450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6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500" b="1" dirty="0" smtClean="0"/>
              <a:t>Сфера межгосударственного управления и распределения водных ресурсов в БАМ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b="1" dirty="0" err="1" smtClean="0"/>
              <a:t>Алматинское</a:t>
            </a:r>
            <a:r>
              <a:rPr lang="ru-RU" sz="2200" b="1" dirty="0" smtClean="0"/>
              <a:t> Соглашение 1992 года</a:t>
            </a:r>
            <a:endParaRPr lang="en-GB" sz="2200" b="1" dirty="0" smtClean="0"/>
          </a:p>
          <a:p>
            <a:pPr lvl="1"/>
            <a:r>
              <a:rPr lang="ru-RU" sz="2000" dirty="0" smtClean="0"/>
              <a:t>Бассейн Сырдарьи: </a:t>
            </a:r>
            <a:r>
              <a:rPr lang="ru-RU" sz="2000" dirty="0" err="1" smtClean="0"/>
              <a:t>р.Сырдарья</a:t>
            </a:r>
            <a:r>
              <a:rPr lang="ru-RU" sz="2000" dirty="0" smtClean="0"/>
              <a:t> </a:t>
            </a:r>
            <a:r>
              <a:rPr lang="ru-RU" sz="2000" dirty="0"/>
              <a:t>и ее </a:t>
            </a:r>
            <a:r>
              <a:rPr lang="ru-RU" sz="2000" dirty="0" smtClean="0"/>
              <a:t>основны</a:t>
            </a:r>
            <a:r>
              <a:rPr lang="ru-RU" sz="2000" dirty="0"/>
              <a:t>е</a:t>
            </a:r>
            <a:r>
              <a:rPr lang="ru-RU" sz="2000" dirty="0" smtClean="0"/>
              <a:t> притоки </a:t>
            </a:r>
            <a:endParaRPr lang="ru-RU" sz="2000" dirty="0" smtClean="0"/>
          </a:p>
          <a:p>
            <a:pPr lvl="1"/>
            <a:r>
              <a:rPr lang="ru-RU" sz="2000" dirty="0" smtClean="0"/>
              <a:t>Бассейн </a:t>
            </a:r>
            <a:r>
              <a:rPr lang="ru-RU" sz="2000" dirty="0"/>
              <a:t>Амударьи: </a:t>
            </a:r>
            <a:r>
              <a:rPr lang="ru-RU" sz="2000" dirty="0" smtClean="0"/>
              <a:t>р</a:t>
            </a:r>
            <a:r>
              <a:rPr lang="ru-RU" sz="2000" dirty="0"/>
              <a:t>. </a:t>
            </a:r>
            <a:r>
              <a:rPr lang="ru-RU" sz="2000" dirty="0" smtClean="0"/>
              <a:t>Амударья и </a:t>
            </a:r>
            <a:r>
              <a:rPr lang="ru-RU" sz="2000" dirty="0"/>
              <a:t>её основные притоки </a:t>
            </a:r>
            <a:r>
              <a:rPr lang="ru-RU" sz="2000" dirty="0" smtClean="0"/>
              <a:t>без Афганистана </a:t>
            </a:r>
            <a:endParaRPr lang="ru-RU" sz="2000" dirty="0" smtClean="0"/>
          </a:p>
          <a:p>
            <a:r>
              <a:rPr lang="ru-RU" sz="2200" b="1" dirty="0" smtClean="0"/>
              <a:t>Компетенция БВО</a:t>
            </a:r>
            <a:r>
              <a:rPr lang="ru-RU" sz="2200" dirty="0" smtClean="0"/>
              <a:t>:</a:t>
            </a:r>
          </a:p>
          <a:p>
            <a:pPr lvl="1"/>
            <a:r>
              <a:rPr lang="ru-RU" sz="2000" dirty="0" smtClean="0"/>
              <a:t>БВО </a:t>
            </a:r>
            <a:r>
              <a:rPr lang="ru-RU" sz="2000" dirty="0"/>
              <a:t>«Сырдарья» </a:t>
            </a:r>
            <a:r>
              <a:rPr lang="ru-RU" sz="2000" dirty="0" smtClean="0"/>
              <a:t>от </a:t>
            </a:r>
            <a:r>
              <a:rPr lang="ru-RU" sz="2000" dirty="0" err="1"/>
              <a:t>Токтогульского</a:t>
            </a:r>
            <a:r>
              <a:rPr lang="ru-RU" sz="2000" dirty="0"/>
              <a:t> водохранилища до границы </a:t>
            </a:r>
            <a:r>
              <a:rPr lang="ru-RU" sz="2000" dirty="0" err="1" smtClean="0"/>
              <a:t>Чардаринского</a:t>
            </a:r>
            <a:r>
              <a:rPr lang="ru-RU" sz="2000" dirty="0" smtClean="0"/>
              <a:t> водохранилища.</a:t>
            </a:r>
          </a:p>
          <a:p>
            <a:pPr lvl="1"/>
            <a:r>
              <a:rPr lang="ru-RU" sz="2000" dirty="0" smtClean="0"/>
              <a:t>БВО «Амударья»: </a:t>
            </a:r>
            <a:r>
              <a:rPr lang="ru-RU" sz="2000" dirty="0" smtClean="0"/>
              <a:t>участки на р</a:t>
            </a:r>
            <a:r>
              <a:rPr lang="ru-RU" sz="2000" dirty="0" smtClean="0"/>
              <a:t>. </a:t>
            </a:r>
            <a:r>
              <a:rPr lang="ru-RU" sz="2000" dirty="0" smtClean="0"/>
              <a:t>Вахш (от Нурека), </a:t>
            </a:r>
            <a:r>
              <a:rPr lang="ru-RU" sz="2000" dirty="0" smtClean="0"/>
              <a:t>Пяндж, </a:t>
            </a:r>
            <a:r>
              <a:rPr lang="ru-RU" sz="2000" dirty="0" err="1" smtClean="0"/>
              <a:t>Кафирниган</a:t>
            </a:r>
            <a:r>
              <a:rPr lang="ru-RU" sz="2000" dirty="0" smtClean="0"/>
              <a:t>, ствол Амударьи </a:t>
            </a:r>
            <a:r>
              <a:rPr lang="ru-RU" sz="2000" dirty="0"/>
              <a:t>от начала до Аральского моря, а также управление и эксплуатация </a:t>
            </a:r>
            <a:r>
              <a:rPr lang="ru-RU" sz="2000" dirty="0" err="1" smtClean="0"/>
              <a:t>межгос</a:t>
            </a:r>
            <a:r>
              <a:rPr lang="ru-RU" sz="2000" dirty="0" smtClean="0"/>
              <a:t>. каналов </a:t>
            </a:r>
            <a:r>
              <a:rPr lang="ru-RU" sz="2000" dirty="0"/>
              <a:t>с сооружениями </a:t>
            </a:r>
            <a:r>
              <a:rPr lang="ru-RU" sz="2000" dirty="0" smtClean="0"/>
              <a:t>в </a:t>
            </a:r>
            <a:r>
              <a:rPr lang="ru-RU" sz="2000" dirty="0"/>
              <a:t>низовьях </a:t>
            </a:r>
            <a:r>
              <a:rPr lang="ru-RU" sz="2000" dirty="0" smtClean="0"/>
              <a:t>Амударьи </a:t>
            </a:r>
            <a:r>
              <a:rPr lang="ru-RU" sz="2000" dirty="0"/>
              <a:t>ниже </a:t>
            </a:r>
            <a:r>
              <a:rPr lang="ru-RU" sz="2000" dirty="0" err="1"/>
              <a:t>Туямуюнского</a:t>
            </a:r>
            <a:r>
              <a:rPr lang="ru-RU" sz="2000" dirty="0"/>
              <a:t> </a:t>
            </a:r>
            <a:r>
              <a:rPr lang="ru-RU" sz="2000" dirty="0" smtClean="0"/>
              <a:t>гидроузла (сам </a:t>
            </a:r>
            <a:r>
              <a:rPr lang="ru-RU" sz="2000" dirty="0" err="1" smtClean="0"/>
              <a:t>Туямуюн</a:t>
            </a:r>
            <a:r>
              <a:rPr lang="ru-RU" sz="2000" dirty="0" smtClean="0"/>
              <a:t> нет). </a:t>
            </a:r>
            <a:endParaRPr lang="ru-RU" sz="2000" dirty="0"/>
          </a:p>
          <a:p>
            <a:r>
              <a:rPr lang="ru-RU" sz="2200" b="1" dirty="0" smtClean="0"/>
              <a:t>Национальные ведомства</a:t>
            </a:r>
            <a:r>
              <a:rPr lang="ru-RU" sz="2200" dirty="0" smtClean="0"/>
              <a:t>:</a:t>
            </a:r>
            <a:endParaRPr lang="ru-RU" sz="2200" dirty="0"/>
          </a:p>
          <a:p>
            <a:pPr lvl="1"/>
            <a:r>
              <a:rPr lang="ru-RU" sz="2000" dirty="0" smtClean="0"/>
              <a:t>За пределами вверенных БВО.</a:t>
            </a:r>
            <a:endParaRPr lang="ru-RU" sz="2000" dirty="0"/>
          </a:p>
          <a:p>
            <a:r>
              <a:rPr lang="ru-RU" sz="2200" b="1" dirty="0" smtClean="0"/>
              <a:t>НИЦ МКВК</a:t>
            </a:r>
            <a:r>
              <a:rPr lang="ru-RU" sz="2200" dirty="0" smtClean="0"/>
              <a:t>:</a:t>
            </a:r>
            <a:endParaRPr lang="ru-RU" sz="2200" dirty="0"/>
          </a:p>
          <a:p>
            <a:pPr lvl="1"/>
            <a:r>
              <a:rPr lang="ru-RU" sz="2000" dirty="0" smtClean="0"/>
              <a:t>Анализ водохозяйственной ситуации по всему бассейну</a:t>
            </a:r>
            <a:endParaRPr lang="ru-RU" sz="20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360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815279"/>
          </a:xfrm>
        </p:spPr>
        <p:txBody>
          <a:bodyPr/>
          <a:lstStyle/>
          <a:p>
            <a:pPr algn="ctr"/>
            <a:r>
              <a:rPr lang="ru-RU" sz="3800" b="1" dirty="0" smtClean="0"/>
              <a:t>Мандат совместных комиссий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03231"/>
            <a:ext cx="10972800" cy="3258751"/>
          </a:xfrm>
        </p:spPr>
        <p:txBody>
          <a:bodyPr/>
          <a:lstStyle/>
          <a:p>
            <a:r>
              <a:rPr lang="ru-RU" sz="2200" b="1" dirty="0" smtClean="0"/>
              <a:t>Координационно-совещательная </a:t>
            </a:r>
            <a:r>
              <a:rPr lang="ru-RU" sz="2200" dirty="0" smtClean="0"/>
              <a:t>- координация </a:t>
            </a:r>
            <a:r>
              <a:rPr lang="ru-RU" sz="2200" dirty="0"/>
              <a:t>деятельности прибрежных государств по </a:t>
            </a:r>
            <a:r>
              <a:rPr lang="ru-RU" sz="2200" dirty="0" smtClean="0"/>
              <a:t>выполнению соглашения и оказание </a:t>
            </a:r>
            <a:r>
              <a:rPr lang="ru-RU" sz="2200" dirty="0"/>
              <a:t>им содействия в этой </a:t>
            </a:r>
            <a:r>
              <a:rPr lang="ru-RU" sz="2200" dirty="0" smtClean="0"/>
              <a:t>деятельности, рекомендации или подготовка планов для принятия странами. </a:t>
            </a:r>
            <a:r>
              <a:rPr lang="ru-RU" sz="2200" i="1" dirty="0" smtClean="0"/>
              <a:t>Комиссия озера Виктория, Рейн</a:t>
            </a:r>
            <a:endParaRPr lang="ru-RU" sz="2200" i="1" dirty="0"/>
          </a:p>
          <a:p>
            <a:r>
              <a:rPr lang="ru-RU" sz="2200" b="1" dirty="0"/>
              <a:t>Регулятивная</a:t>
            </a:r>
            <a:r>
              <a:rPr lang="ru-RU" sz="2200" dirty="0"/>
              <a:t> – принятие обязательных решений, контроль за выполнением соглашения и разрешение споров. </a:t>
            </a:r>
            <a:r>
              <a:rPr lang="ru-RU" sz="2200" i="1" dirty="0"/>
              <a:t>Комиссия бассейна озера Чад, МПВК США и Мексика</a:t>
            </a:r>
            <a:endParaRPr lang="ru-RU" sz="2200" dirty="0"/>
          </a:p>
          <a:p>
            <a:r>
              <a:rPr lang="ru-RU" sz="2200" b="1" dirty="0" smtClean="0"/>
              <a:t>Исполнительная - </a:t>
            </a:r>
            <a:r>
              <a:rPr lang="ru-RU" sz="2200" dirty="0" smtClean="0"/>
              <a:t>деятельность</a:t>
            </a:r>
            <a:r>
              <a:rPr lang="ru-RU" sz="2200" b="1" dirty="0" smtClean="0"/>
              <a:t> </a:t>
            </a:r>
            <a:r>
              <a:rPr lang="ru-RU" sz="2200" dirty="0"/>
              <a:t>самого совместного органа по </a:t>
            </a:r>
            <a:r>
              <a:rPr lang="ru-RU" sz="2200" dirty="0" smtClean="0"/>
              <a:t>выполнению соглашения, диагностические исследования, оценки, оперативное управление, финансирование проектов. </a:t>
            </a:r>
            <a:r>
              <a:rPr lang="ru-RU" sz="2200" i="1" dirty="0" smtClean="0"/>
              <a:t>Меконг</a:t>
            </a:r>
            <a:endParaRPr lang="ru-RU" sz="2200" i="1" dirty="0"/>
          </a:p>
          <a:p>
            <a:endParaRPr lang="ru-RU" sz="2200" dirty="0"/>
          </a:p>
        </p:txBody>
      </p:sp>
      <p:sp>
        <p:nvSpPr>
          <p:cNvPr id="5" name="Rectangle 4"/>
          <p:cNvSpPr/>
          <p:nvPr/>
        </p:nvSpPr>
        <p:spPr>
          <a:xfrm>
            <a:off x="1631504" y="4484785"/>
            <a:ext cx="3384376" cy="8640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Координация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32104" y="4484784"/>
            <a:ext cx="4032448" cy="8640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500" dirty="0" smtClean="0"/>
              <a:t>Совместное исполнение 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5793186" y="4484785"/>
            <a:ext cx="662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400" y="5594920"/>
            <a:ext cx="47525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Акцент на национальное осуществление</a:t>
            </a:r>
          </a:p>
          <a:p>
            <a:pPr marL="0" lvl="1" algn="ctr"/>
            <a:r>
              <a:rPr lang="ru-RU" dirty="0"/>
              <a:t>Координация </a:t>
            </a:r>
            <a:r>
              <a:rPr lang="ru-RU" dirty="0" smtClean="0"/>
              <a:t>с секретариатом или без</a:t>
            </a:r>
            <a:endParaRPr lang="ru-RU" sz="2000" dirty="0" smtClean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88088" y="5653634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Акцент на полномочия исполнительных органов совместных комиссий</a:t>
            </a:r>
          </a:p>
        </p:txBody>
      </p:sp>
    </p:spTree>
    <p:extLst>
      <p:ext uri="{BB962C8B-B14F-4D97-AF65-F5344CB8AC3E}">
        <p14:creationId xmlns:p14="http://schemas.microsoft.com/office/powerpoint/2010/main" val="253295117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428" y="1236654"/>
            <a:ext cx="10560691" cy="2088943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649" y="358196"/>
            <a:ext cx="11680258" cy="8283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3800" b="1" dirty="0" smtClean="0">
                <a:latin typeface="+mn-lt"/>
              </a:rPr>
              <a:t>Принципы интегрированного управления </a:t>
            </a:r>
            <a:br>
              <a:rPr lang="ru-RU" sz="3800" b="1" dirty="0" smtClean="0">
                <a:latin typeface="+mn-lt"/>
              </a:rPr>
            </a:br>
            <a:r>
              <a:rPr lang="ru-RU" sz="3800" b="1" dirty="0" smtClean="0">
                <a:latin typeface="+mn-lt"/>
              </a:rPr>
              <a:t>водными </a:t>
            </a:r>
            <a:r>
              <a:rPr lang="ru-RU" sz="3800" b="1" dirty="0" smtClean="0">
                <a:latin typeface="+mn-lt"/>
              </a:rPr>
              <a:t>ресурсами</a:t>
            </a:r>
            <a:endParaRPr lang="en-US" sz="3800" b="1" dirty="0" smtClean="0">
              <a:latin typeface="+mn-lt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194457"/>
            <a:ext cx="10972800" cy="52798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Гидрограф</a:t>
            </a:r>
            <a:r>
              <a:rPr lang="ru-RU" sz="2200" dirty="0" smtClean="0"/>
              <a:t>ические границы управления (сочетание гидрографического и административного управления)</a:t>
            </a:r>
          </a:p>
          <a:p>
            <a:r>
              <a:rPr lang="ru-RU" sz="2200" dirty="0" smtClean="0"/>
              <a:t>Увязка водопользования по горизонтали </a:t>
            </a:r>
            <a:r>
              <a:rPr lang="ru-RU" sz="2200" dirty="0" smtClean="0">
                <a:solidFill>
                  <a:srgbClr val="FF0000"/>
                </a:solidFill>
              </a:rPr>
              <a:t>между отраслями </a:t>
            </a:r>
            <a:r>
              <a:rPr lang="ru-RU" sz="2200" dirty="0" smtClean="0"/>
              <a:t>и по вертикали между </a:t>
            </a:r>
            <a:r>
              <a:rPr lang="ru-RU" sz="2200" dirty="0" smtClean="0">
                <a:solidFill>
                  <a:srgbClr val="FF0000"/>
                </a:solidFill>
              </a:rPr>
              <a:t>уровнями иерархии </a:t>
            </a:r>
            <a:r>
              <a:rPr lang="ru-RU" sz="2200" dirty="0" smtClean="0"/>
              <a:t>управления водой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Участие всех водопользователей </a:t>
            </a:r>
            <a:r>
              <a:rPr lang="ru-RU" sz="2200" dirty="0" smtClean="0"/>
              <a:t>в управлении, планировании и развитии водных ресурсов</a:t>
            </a:r>
          </a:p>
          <a:p>
            <a:r>
              <a:rPr lang="ru-RU" sz="2200" dirty="0"/>
              <a:t>Учет всех видов вод (</a:t>
            </a:r>
            <a:r>
              <a:rPr lang="ru-RU" sz="2200" dirty="0">
                <a:solidFill>
                  <a:srgbClr val="FF0000"/>
                </a:solidFill>
              </a:rPr>
              <a:t>поверхностных, подземных, возвратных</a:t>
            </a:r>
            <a:r>
              <a:rPr lang="ru-RU" sz="2200" dirty="0"/>
              <a:t>) и </a:t>
            </a:r>
            <a:r>
              <a:rPr lang="ru-RU" sz="2200" dirty="0">
                <a:solidFill>
                  <a:srgbClr val="FF6600"/>
                </a:solidFill>
              </a:rPr>
              <a:t>климат</a:t>
            </a:r>
            <a:r>
              <a:rPr lang="ru-RU" sz="2200" dirty="0"/>
              <a:t>ических особенностей</a:t>
            </a:r>
          </a:p>
          <a:p>
            <a:r>
              <a:rPr lang="ru-RU" sz="2200" dirty="0" err="1" smtClean="0">
                <a:solidFill>
                  <a:srgbClr val="FF0000"/>
                </a:solidFill>
              </a:rPr>
              <a:t>Водосбережение</a:t>
            </a:r>
            <a:r>
              <a:rPr lang="ru-RU" sz="2200" dirty="0" smtClean="0">
                <a:solidFill>
                  <a:srgbClr val="FF6600"/>
                </a:solidFill>
              </a:rPr>
              <a:t> </a:t>
            </a:r>
            <a:r>
              <a:rPr lang="ru-RU" sz="2200" dirty="0" smtClean="0"/>
              <a:t>и борьба с непродуктивными потерями</a:t>
            </a:r>
          </a:p>
          <a:p>
            <a:r>
              <a:rPr lang="ru-RU" sz="2200" dirty="0" smtClean="0"/>
              <a:t>Приоритет насущным потребностям </a:t>
            </a:r>
            <a:r>
              <a:rPr lang="ru-RU" sz="2200" dirty="0" smtClean="0">
                <a:solidFill>
                  <a:srgbClr val="FF0000"/>
                </a:solidFill>
              </a:rPr>
              <a:t>человека и природы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Информаци</a:t>
            </a:r>
            <a:r>
              <a:rPr lang="ru-RU" sz="2200" dirty="0" smtClean="0"/>
              <a:t>онное обеспечение, открытость и прозрачность.</a:t>
            </a:r>
            <a:endParaRPr lang="en-GB" sz="2200" dirty="0" smtClean="0"/>
          </a:p>
          <a:p>
            <a:pPr marL="0" indent="0" algn="ctr">
              <a:buNone/>
            </a:pPr>
            <a:r>
              <a:rPr lang="ru-RU" sz="2200" dirty="0"/>
              <a:t>Эти принципы увязываются в процессе управления водой </a:t>
            </a:r>
            <a:r>
              <a:rPr lang="ru-RU" sz="2200" b="1" u="sng" dirty="0" smtClean="0"/>
              <a:t>системой </a:t>
            </a:r>
            <a:r>
              <a:rPr lang="ru-RU" sz="2200" b="1" u="sng" dirty="0"/>
              <a:t>руководства </a:t>
            </a:r>
            <a:r>
              <a:rPr lang="ru-RU" sz="2200" dirty="0"/>
              <a:t>с </a:t>
            </a:r>
            <a:r>
              <a:rPr lang="ru-RU" sz="2200" dirty="0" smtClean="0"/>
              <a:t>применением правовых</a:t>
            </a:r>
            <a:r>
              <a:rPr lang="ru-RU" sz="2200" dirty="0"/>
              <a:t>, </a:t>
            </a:r>
            <a:r>
              <a:rPr lang="ru-RU" sz="2200" dirty="0" smtClean="0"/>
              <a:t>социальных, технологических </a:t>
            </a:r>
            <a:r>
              <a:rPr lang="ru-RU" sz="2200" dirty="0"/>
              <a:t>и финансово-экономических инструментов </a:t>
            </a:r>
          </a:p>
          <a:p>
            <a:endParaRPr lang="ru-RU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25333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189"/>
          </a:xfrm>
        </p:spPr>
        <p:txBody>
          <a:bodyPr/>
          <a:lstStyle/>
          <a:p>
            <a:pPr algn="ctr"/>
            <a:r>
              <a:rPr lang="ru-RU" sz="3500" b="1" dirty="0" smtClean="0"/>
              <a:t>МКВК и </a:t>
            </a:r>
            <a:r>
              <a:rPr lang="ru-RU" sz="3500" b="1" dirty="0" err="1" smtClean="0"/>
              <a:t>межсекторальные</a:t>
            </a:r>
            <a:r>
              <a:rPr lang="ru-RU" sz="3500" b="1" dirty="0" smtClean="0"/>
              <a:t> интересы: варианты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5564"/>
            <a:ext cx="10972800" cy="4466092"/>
          </a:xfrm>
        </p:spPr>
        <p:txBody>
          <a:bodyPr/>
          <a:lstStyle/>
          <a:p>
            <a:pPr lvl="0"/>
            <a:r>
              <a:rPr lang="ru-RU" sz="2000" i="1" dirty="0" smtClean="0"/>
              <a:t>Повысить </a:t>
            </a:r>
            <a:r>
              <a:rPr lang="ru-RU" sz="2000" i="1" dirty="0"/>
              <a:t>статус водохозяйственных ведомств и </a:t>
            </a:r>
            <a:r>
              <a:rPr lang="ru-RU" sz="2000" i="1" dirty="0" smtClean="0"/>
              <a:t>обеспечить </a:t>
            </a:r>
            <a:r>
              <a:rPr lang="ru-RU" sz="2000" i="1" dirty="0"/>
              <a:t>национальный механизм согласования </a:t>
            </a:r>
            <a:r>
              <a:rPr lang="ru-RU" sz="2000" i="1" dirty="0" err="1"/>
              <a:t>межсекторальных</a:t>
            </a:r>
            <a:r>
              <a:rPr lang="ru-RU" sz="2000" i="1" dirty="0"/>
              <a:t> интересов</a:t>
            </a:r>
            <a:r>
              <a:rPr lang="ru-RU" sz="2000" dirty="0"/>
              <a:t>, который </a:t>
            </a:r>
            <a:r>
              <a:rPr lang="ru-RU" sz="2000" dirty="0" smtClean="0"/>
              <a:t>затем представлен на МКВК. </a:t>
            </a:r>
            <a:endParaRPr lang="ru-RU" sz="2000" dirty="0" smtClean="0"/>
          </a:p>
          <a:p>
            <a:pPr lvl="0"/>
            <a:r>
              <a:rPr lang="ru-RU" sz="2000" i="1" dirty="0" smtClean="0"/>
              <a:t>Расширение </a:t>
            </a:r>
            <a:r>
              <a:rPr lang="ru-RU" sz="2000" i="1" dirty="0"/>
              <a:t>состава </a:t>
            </a:r>
            <a:r>
              <a:rPr lang="ru-RU" sz="2000" i="1" dirty="0" smtClean="0"/>
              <a:t>МКВК </a:t>
            </a:r>
            <a:r>
              <a:rPr lang="ru-RU" sz="2000" dirty="0" smtClean="0"/>
              <a:t>(</a:t>
            </a:r>
            <a:r>
              <a:rPr lang="ru-RU" sz="2000" dirty="0"/>
              <a:t>сельское хозяйство, энергетика, окружающая среда). Для обеспечения работоспособности такого органа, требуется тщательная проработка процедуры принятия решений </a:t>
            </a:r>
            <a:r>
              <a:rPr lang="ru-RU" sz="2000" dirty="0" smtClean="0"/>
              <a:t>и </a:t>
            </a:r>
            <a:r>
              <a:rPr lang="ru-RU" sz="2000" dirty="0"/>
              <a:t>оперативного взаимодействия. </a:t>
            </a:r>
            <a:r>
              <a:rPr lang="ru-RU" sz="2000" dirty="0" smtClean="0"/>
              <a:t>Уроки МКУР</a:t>
            </a:r>
            <a:r>
              <a:rPr lang="ru-RU" sz="2000" dirty="0"/>
              <a:t>, который состоит из 3 членов от государства (представителя природоохранного ведомства, министерства экономики и науки). </a:t>
            </a:r>
            <a:endParaRPr lang="en-GB" sz="2000" dirty="0"/>
          </a:p>
          <a:p>
            <a:pPr lvl="0"/>
            <a:r>
              <a:rPr lang="ru-RU" sz="2000" i="1" dirty="0" smtClean="0"/>
              <a:t>Создание </a:t>
            </a:r>
            <a:r>
              <a:rPr lang="ru-RU" sz="2000" i="1" dirty="0"/>
              <a:t>при </a:t>
            </a:r>
            <a:r>
              <a:rPr lang="ru-RU" sz="2000" i="1" dirty="0" smtClean="0"/>
              <a:t>МКВК консультативного органа</a:t>
            </a:r>
            <a:r>
              <a:rPr lang="ru-RU" sz="2000" dirty="0" smtClean="0"/>
              <a:t>, </a:t>
            </a:r>
            <a:r>
              <a:rPr lang="ru-RU" sz="2000" dirty="0"/>
              <a:t>состоящего из представителей других секторов и </a:t>
            </a:r>
            <a:r>
              <a:rPr lang="ru-RU" sz="2000" dirty="0" smtClean="0"/>
              <a:t>общественности. Одна из </a:t>
            </a:r>
            <a:r>
              <a:rPr lang="ru-RU" sz="2000" dirty="0"/>
              <a:t>форм </a:t>
            </a:r>
            <a:r>
              <a:rPr lang="ru-RU" sz="2000" dirty="0" smtClean="0"/>
              <a:t>– Бассейновые советы </a:t>
            </a:r>
            <a:r>
              <a:rPr lang="ru-RU" sz="2000" dirty="0"/>
              <a:t>по </a:t>
            </a:r>
            <a:r>
              <a:rPr lang="ru-RU" sz="2000" dirty="0" smtClean="0"/>
              <a:t>Амударье </a:t>
            </a:r>
            <a:r>
              <a:rPr lang="ru-RU" sz="2000" dirty="0"/>
              <a:t>и </a:t>
            </a:r>
            <a:r>
              <a:rPr lang="ru-RU" sz="2000" dirty="0" smtClean="0"/>
              <a:t>Сырдарье.</a:t>
            </a:r>
            <a:endParaRPr lang="en-GB" sz="2000" dirty="0"/>
          </a:p>
          <a:p>
            <a:pPr lvl="0"/>
            <a:r>
              <a:rPr lang="ru-RU" sz="2000" i="1" dirty="0" smtClean="0"/>
              <a:t>Укрепление роли </a:t>
            </a:r>
            <a:r>
              <a:rPr lang="ru-RU" sz="2000" i="1" dirty="0"/>
              <a:t>Правления МФСА.</a:t>
            </a:r>
            <a:r>
              <a:rPr lang="ru-RU" sz="2000" dirty="0"/>
              <a:t> Члены Правления МФСА (заместители премьер-министров стран) по статусу наделены над-министерскими и над-секторальными полномочиями. В их компетенции координировать интересы всех секторов</a:t>
            </a:r>
            <a:r>
              <a:rPr lang="ru-RU" sz="2000" dirty="0" smtClean="0"/>
              <a:t>.     </a:t>
            </a:r>
            <a:endParaRPr lang="en-GB" sz="2000" dirty="0"/>
          </a:p>
          <a:p>
            <a:pPr lvl="0"/>
            <a:r>
              <a:rPr lang="ru-RU" sz="2000" i="1" dirty="0" smtClean="0"/>
              <a:t>Создание водно</a:t>
            </a:r>
            <a:r>
              <a:rPr lang="ru-RU" sz="2000" i="1" dirty="0"/>
              <a:t>-энергетического консорциума </a:t>
            </a:r>
            <a:r>
              <a:rPr lang="ru-RU" sz="2000" dirty="0" smtClean="0"/>
              <a:t>в </a:t>
            </a:r>
            <a:r>
              <a:rPr lang="ru-RU" sz="2000" dirty="0"/>
              <a:t>качестве финансово-экономического механизма взаимодействия различных отраслей водохозяйственного комплекса.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85628" y="5624471"/>
            <a:ext cx="104270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Calibri"/>
                <a:cs typeface="Calibri"/>
              </a:rPr>
              <a:t>Бассейновая, межотраслевая координации и стратегическое планирование </a:t>
            </a:r>
            <a:endParaRPr lang="ru-RU" sz="22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43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5170"/>
          </a:xfrm>
        </p:spPr>
        <p:txBody>
          <a:bodyPr/>
          <a:lstStyle/>
          <a:p>
            <a:pPr algn="ctr"/>
            <a:r>
              <a:rPr lang="ru-RU" sz="4000" b="1" dirty="0" smtClean="0"/>
              <a:t>МКВК и вертикальная координация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0212"/>
            <a:ext cx="10972800" cy="4411847"/>
          </a:xfrm>
        </p:spPr>
        <p:txBody>
          <a:bodyPr/>
          <a:lstStyle/>
          <a:p>
            <a:r>
              <a:rPr lang="ru-RU" sz="2400" dirty="0" smtClean="0"/>
              <a:t>Графики </a:t>
            </a:r>
            <a:r>
              <a:rPr lang="ru-RU" sz="2400" dirty="0"/>
              <a:t>распределения воды </a:t>
            </a:r>
            <a:r>
              <a:rPr lang="ru-RU" sz="2400" dirty="0" smtClean="0"/>
              <a:t>БВО </a:t>
            </a:r>
            <a:r>
              <a:rPr lang="ru-RU" sz="2400" dirty="0"/>
              <a:t>«Амударья» и «Сырдарья», на основе которых составляются годовые и сезонные планы более низких уровней иерархии. Эта увязка контролируется балансами воды на каждом уровне водной иерархии и сочетанием величин потерь между уровнями иерархии</a:t>
            </a:r>
            <a:r>
              <a:rPr lang="ru-RU" sz="2400" dirty="0" smtClean="0"/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Материально-техническое оснащение </a:t>
            </a:r>
            <a:r>
              <a:rPr lang="ru-RU" sz="2400" dirty="0">
                <a:latin typeface="Calibri" charset="0"/>
              </a:rPr>
              <a:t>исполнительных органов и создание благоприятных условий для работы на территории всех стран (доступ к трансграничным постам для проверки точности показаний</a:t>
            </a:r>
            <a:r>
              <a:rPr lang="ru-RU" sz="2400" dirty="0" smtClean="0">
                <a:latin typeface="Calibri" charset="0"/>
              </a:rPr>
              <a:t>),</a:t>
            </a:r>
            <a:r>
              <a:rPr lang="ru-RU" sz="2400" dirty="0" smtClean="0">
                <a:cs typeface="Calibri"/>
              </a:rPr>
              <a:t> </a:t>
            </a:r>
            <a:r>
              <a:rPr lang="ru-RU" sz="2400" dirty="0">
                <a:cs typeface="Calibri"/>
              </a:rPr>
              <a:t>более </a:t>
            </a:r>
            <a:r>
              <a:rPr lang="ru-RU" sz="2400" dirty="0" smtClean="0">
                <a:cs typeface="Calibri"/>
              </a:rPr>
              <a:t>надежные прогнозы, улучшенный обмен </a:t>
            </a:r>
            <a:r>
              <a:rPr lang="ru-RU" sz="2400" dirty="0">
                <a:cs typeface="Calibri"/>
              </a:rPr>
              <a:t>данными и информацией, </a:t>
            </a:r>
            <a:r>
              <a:rPr lang="ru-RU" sz="2400" dirty="0" smtClean="0">
                <a:cs typeface="Calibri"/>
              </a:rPr>
              <a:t>совместный мониторинг</a:t>
            </a:r>
            <a:endParaRPr lang="ru-RU" sz="2400" dirty="0">
              <a:latin typeface="Calibri" charset="0"/>
            </a:endParaRPr>
          </a:p>
          <a:p>
            <a:r>
              <a:rPr lang="ru-RU" sz="2400" dirty="0" smtClean="0"/>
              <a:t>Двусторонние и трехсторонние </a:t>
            </a:r>
            <a:r>
              <a:rPr lang="ru-RU" sz="2400" dirty="0" smtClean="0"/>
              <a:t>договоренности в координации с МКВК</a:t>
            </a:r>
            <a:endParaRPr lang="ru-RU" sz="2400" dirty="0" smtClean="0"/>
          </a:p>
          <a:p>
            <a:r>
              <a:rPr lang="ru-RU" sz="2400" dirty="0" smtClean="0"/>
              <a:t>Малые бассейновые </a:t>
            </a:r>
            <a:r>
              <a:rPr lang="ru-RU" sz="2400" dirty="0" smtClean="0"/>
              <a:t>советы</a:t>
            </a:r>
            <a:endParaRPr lang="ru-RU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367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39" y="350942"/>
            <a:ext cx="11379477" cy="1236654"/>
          </a:xfrm>
        </p:spPr>
        <p:txBody>
          <a:bodyPr/>
          <a:lstStyle/>
          <a:p>
            <a:pPr algn="ctr"/>
            <a:r>
              <a:rPr lang="ru-RU" sz="3000" b="1" dirty="0" smtClean="0"/>
              <a:t>ИУВР не самоцель, а средство их достижения. </a:t>
            </a:r>
            <a:br>
              <a:rPr lang="ru-RU" sz="3000" b="1" dirty="0" smtClean="0"/>
            </a:br>
            <a:r>
              <a:rPr lang="ru-RU" sz="3000" b="1" dirty="0" smtClean="0"/>
              <a:t>Как повысить </a:t>
            </a:r>
            <a:r>
              <a:rPr lang="ru-RU" sz="3000" b="1" dirty="0"/>
              <a:t>эффективность, легитимности и доверие? 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116"/>
            <a:ext cx="10972800" cy="4221047"/>
          </a:xfrm>
        </p:spPr>
        <p:txBody>
          <a:bodyPr/>
          <a:lstStyle/>
          <a:p>
            <a:r>
              <a:rPr lang="ru-RU" sz="2000" dirty="0" smtClean="0"/>
              <a:t>Внедрение принципов ИУВР – приносит реальные результаты в повышении эффективности водопользования (пример ИУВР-Фергана)</a:t>
            </a:r>
          </a:p>
          <a:p>
            <a:r>
              <a:rPr lang="ru-RU" sz="2000" dirty="0" smtClean="0"/>
              <a:t>Более </a:t>
            </a:r>
            <a:r>
              <a:rPr lang="ru-RU" sz="2000" dirty="0"/>
              <a:t>широкое участие и прозрачность могут повысить легитимность, но могут снизить эффективность </a:t>
            </a:r>
            <a:r>
              <a:rPr lang="ru-RU" sz="2000" dirty="0" smtClean="0"/>
              <a:t>и оперативност</a:t>
            </a:r>
            <a:r>
              <a:rPr lang="ru-RU" sz="2000" dirty="0" smtClean="0"/>
              <a:t>ь </a:t>
            </a:r>
            <a:r>
              <a:rPr lang="ru-RU" sz="2000" dirty="0" smtClean="0"/>
              <a:t>принятия решений</a:t>
            </a:r>
            <a:endParaRPr lang="ru-RU" sz="2000" dirty="0" smtClean="0"/>
          </a:p>
          <a:p>
            <a:r>
              <a:rPr lang="ru-RU" sz="2000" dirty="0" smtClean="0"/>
              <a:t>Наднациональный </a:t>
            </a:r>
            <a:r>
              <a:rPr lang="ru-RU" sz="2000" dirty="0"/>
              <a:t>орган с жесткими </a:t>
            </a:r>
            <a:r>
              <a:rPr lang="ru-RU" sz="2000" dirty="0" smtClean="0"/>
              <a:t>механизмами контроля </a:t>
            </a:r>
            <a:r>
              <a:rPr lang="ru-RU" sz="2000" dirty="0" smtClean="0"/>
              <a:t>- наиболее </a:t>
            </a:r>
            <a:r>
              <a:rPr lang="ru-RU" sz="2000" dirty="0"/>
              <a:t>эффективный режим управления водными ресурсами, </a:t>
            </a:r>
            <a:r>
              <a:rPr lang="ru-RU" sz="2000" dirty="0" smtClean="0"/>
              <a:t>но </a:t>
            </a:r>
            <a:r>
              <a:rPr lang="ru-RU" sz="2000" dirty="0" smtClean="0"/>
              <a:t>неприемлем с </a:t>
            </a:r>
            <a:r>
              <a:rPr lang="ru-RU" sz="2000" dirty="0" smtClean="0"/>
              <a:t>точки зрения суверенитета. </a:t>
            </a:r>
          </a:p>
          <a:p>
            <a:r>
              <a:rPr lang="ru-RU" sz="2000" dirty="0" smtClean="0"/>
              <a:t>Широкая и всеобъемлющая сфера </a:t>
            </a:r>
            <a:r>
              <a:rPr lang="ru-RU" sz="2000" dirty="0"/>
              <a:t>компетенций для комплексного решение всего спектра вопросов, связанных с устойчивым использованием </a:t>
            </a:r>
            <a:r>
              <a:rPr lang="ru-RU" sz="2000" dirty="0" smtClean="0"/>
              <a:t>вод либо </a:t>
            </a:r>
            <a:r>
              <a:rPr lang="ru-RU" sz="2000" dirty="0"/>
              <a:t>поэтапный подход с акцентом на приоритетные </a:t>
            </a:r>
            <a:r>
              <a:rPr lang="ru-RU" sz="2000" dirty="0" smtClean="0"/>
              <a:t>направления </a:t>
            </a:r>
            <a:endParaRPr lang="ru-RU" sz="2000" dirty="0" smtClean="0"/>
          </a:p>
          <a:p>
            <a:r>
              <a:rPr lang="ru-RU" sz="2000" dirty="0" smtClean="0"/>
              <a:t>При желании изменения могут внедряться без кардинальных изменений в правовой и организационной </a:t>
            </a:r>
            <a:r>
              <a:rPr lang="ru-RU" sz="2000" dirty="0" smtClean="0"/>
              <a:t>структуре: пример Международной совместной комиссии </a:t>
            </a:r>
            <a:r>
              <a:rPr lang="ru-RU" sz="2000" dirty="0" smtClean="0"/>
              <a:t>США и </a:t>
            </a:r>
            <a:r>
              <a:rPr lang="ru-RU" sz="2000" dirty="0" smtClean="0"/>
              <a:t>Канады</a:t>
            </a:r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ru-RU" sz="2000" dirty="0" smtClean="0"/>
              <a:t>самой </a:t>
            </a:r>
            <a:r>
              <a:rPr lang="ru-RU" sz="2000" dirty="0" smtClean="0"/>
              <a:t>МКВК по адаптации советской системы управления к новым условиям</a:t>
            </a:r>
          </a:p>
          <a:p>
            <a:r>
              <a:rPr lang="ru-RU" sz="2000" dirty="0" smtClean="0"/>
              <a:t>Важно </a:t>
            </a:r>
            <a:r>
              <a:rPr lang="ru-RU" sz="2000" dirty="0" smtClean="0"/>
              <a:t>внимание как </a:t>
            </a:r>
            <a:r>
              <a:rPr lang="ru-RU" sz="2000" dirty="0" smtClean="0"/>
              <a:t>к вопросам оперативного управления, так и стратегического развития </a:t>
            </a:r>
            <a:endParaRPr lang="en-US" sz="2000" dirty="0"/>
          </a:p>
          <a:p>
            <a:endParaRPr lang="en-GB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049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W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6449624-A580-4611-936A-8DF806367F58}" vid="{F416E20D-EAE0-4A22-869F-C60ED518D8B0}"/>
    </a:ext>
  </a:extLst>
</a:theme>
</file>

<file path=ppt/theme/theme2.xml><?xml version="1.0" encoding="utf-8"?>
<a:theme xmlns:a="http://schemas.openxmlformats.org/drawingml/2006/main" name="GWP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6449624-A580-4611-936A-8DF806367F58}" vid="{316983D9-AB7E-4D31-A5D3-5013B75BA0B7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12014</TotalTime>
  <Words>1030</Words>
  <Application>Microsoft Macintosh PowerPoint</Application>
  <PresentationFormat>Custom</PresentationFormat>
  <Paragraphs>73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GWP</vt:lpstr>
      <vt:lpstr>GWP Titles</vt:lpstr>
      <vt:lpstr>1_Специальное оформление</vt:lpstr>
      <vt:lpstr>2_Специальное оформление</vt:lpstr>
      <vt:lpstr>PowerPoint Presentation</vt:lpstr>
      <vt:lpstr>Выдержка из справочного документ  третьего вебинара</vt:lpstr>
      <vt:lpstr>Межгосударственная координационная водохозяйственная комиссия</vt:lpstr>
      <vt:lpstr>Сфера межгосударственного управления и распределения водных ресурсов в БАМ</vt:lpstr>
      <vt:lpstr>Мандат совместных комиссий</vt:lpstr>
      <vt:lpstr>Принципы интегрированного управления  водными ресурсами</vt:lpstr>
      <vt:lpstr>МКВК и межсекторальные интересы: варианты</vt:lpstr>
      <vt:lpstr>МКВК и вертикальная координация</vt:lpstr>
      <vt:lpstr>ИУВР не самоцель, а средство их достижения.  Как повысить эффективность, легитимности и доверие?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Frosdick</dc:creator>
  <cp:lastModifiedBy>Dinara Ziganshina</cp:lastModifiedBy>
  <cp:revision>643</cp:revision>
  <cp:lastPrinted>2019-09-13T10:43:42Z</cp:lastPrinted>
  <dcterms:created xsi:type="dcterms:W3CDTF">2014-12-22T12:11:20Z</dcterms:created>
  <dcterms:modified xsi:type="dcterms:W3CDTF">2021-04-15T07:46:01Z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0x010100A0986D39A74A354B85D5C34C42D12B8B</vt:lpwstr>
  </property>
</Properties>
</file>